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2" r:id="rId17"/>
    <p:sldId id="274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97" r:id="rId30"/>
    <p:sldId id="287" r:id="rId31"/>
    <p:sldId id="289" r:id="rId32"/>
    <p:sldId id="291" r:id="rId33"/>
    <p:sldId id="288" r:id="rId34"/>
    <p:sldId id="290" r:id="rId35"/>
    <p:sldId id="292" r:id="rId36"/>
    <p:sldId id="293" r:id="rId37"/>
    <p:sldId id="294" r:id="rId38"/>
    <p:sldId id="295" r:id="rId39"/>
    <p:sldId id="296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E7E518A-EBE6-4909-93C2-F987F1407392}">
          <p14:sldIdLst>
            <p14:sldId id="256"/>
            <p14:sldId id="257"/>
            <p14:sldId id="258"/>
          </p14:sldIdLst>
        </p14:section>
        <p14:section name="Fossil Evidence" id="{07352E34-C5E3-4C4E-B66F-30489EC2F2B3}">
          <p14:sldIdLst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3"/>
            <p14:sldId id="272"/>
            <p14:sldId id="274"/>
            <p14:sldId id="276"/>
          </p14:sldIdLst>
        </p14:section>
        <p14:section name="Untitled Section" id="{9CB691D3-D19E-4784-A568-87EA4BC57D31}">
          <p14:sldIdLst>
            <p14:sldId id="277"/>
            <p14:sldId id="278"/>
            <p14:sldId id="279"/>
            <p14:sldId id="280"/>
            <p14:sldId id="281"/>
            <p14:sldId id="282"/>
          </p14:sldIdLst>
        </p14:section>
        <p14:section name="Untitled Section" id="{200A7FE4-4214-4E29-BAB2-8F379B81EB05}">
          <p14:sldIdLst>
            <p14:sldId id="283"/>
            <p14:sldId id="284"/>
            <p14:sldId id="285"/>
          </p14:sldIdLst>
        </p14:section>
        <p14:section name="Untitled Section" id="{B8BC72D7-B0B5-4D43-84C7-85E110C8E119}">
          <p14:sldIdLst>
            <p14:sldId id="286"/>
            <p14:sldId id="297"/>
          </p14:sldIdLst>
        </p14:section>
        <p14:section name="Untitled Section" id="{44C57662-E3C7-4BCF-8A10-6814AA4B77CB}">
          <p14:sldIdLst>
            <p14:sldId id="287"/>
            <p14:sldId id="289"/>
            <p14:sldId id="291"/>
            <p14:sldId id="288"/>
            <p14:sldId id="290"/>
            <p14:sldId id="292"/>
            <p14:sldId id="293"/>
            <p14:sldId id="294"/>
            <p14:sldId id="295"/>
            <p14:sldId id="29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82790" autoAdjust="0"/>
  </p:normalViewPr>
  <p:slideViewPr>
    <p:cSldViewPr snapToGrid="0">
      <p:cViewPr varScale="1">
        <p:scale>
          <a:sx n="52" d="100"/>
          <a:sy n="52" d="100"/>
        </p:scale>
        <p:origin x="84" y="28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E0A4A-7B87-4C4F-99A7-0AF5AB60C242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B6316-4EC0-4B1E-8534-6E51DEA2FC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0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97B799A-FDA7-4BEC-B03C-47794118D0B5}" type="slidenum">
              <a:rPr lang="en-US" altLang="en-US" sz="1200"/>
              <a:pPr/>
              <a:t>4</a:t>
            </a:fld>
            <a:endParaRPr lang="en-US" altLang="en-US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1972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F4E2C31-3F8F-4CF4-AAB0-6237D1932F78}" type="slidenum">
              <a:rPr lang="en-US" altLang="en-US" sz="1200"/>
              <a:pPr/>
              <a:t>13</a:t>
            </a:fld>
            <a:endParaRPr lang="en-US" alt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25153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66E59C1-4DC3-41A7-BF53-E36313C54D1B}" type="slidenum">
              <a:rPr lang="en-US" altLang="en-US" sz="1200"/>
              <a:pPr/>
              <a:t>14</a:t>
            </a:fld>
            <a:endParaRPr lang="en-US" altLang="en-US" sz="120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137235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  <a:p>
            <a:r>
              <a:rPr lang="en-US" altLang="en-US" smtClean="0"/>
              <a:t>Structures that do not have a common evolutionary origin but are similar in structure. </a:t>
            </a:r>
          </a:p>
          <a:p>
            <a:endParaRPr lang="en-US" altLang="en-US" smtClean="0"/>
          </a:p>
          <a:p>
            <a:r>
              <a:rPr lang="en-US" altLang="en-US" smtClean="0"/>
              <a:t>Shows that functionally similar features can evolve independently of each other</a:t>
            </a:r>
          </a:p>
          <a:p>
            <a:endParaRPr lang="en-US" altLang="en-US" smtClean="0"/>
          </a:p>
          <a:p>
            <a:r>
              <a:rPr lang="en-US" altLang="en-US" smtClean="0"/>
              <a:t>Ex:  wing of an insect and wing of bird </a:t>
            </a:r>
          </a:p>
          <a:p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A013C75-91E8-4EE8-A995-78545224E8AF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59391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F4E2C31-3F8F-4CF4-AAB0-6237D1932F78}" type="slidenum">
              <a:rPr lang="en-US" altLang="en-US" sz="1200"/>
              <a:pPr/>
              <a:t>19</a:t>
            </a:fld>
            <a:endParaRPr lang="en-US" alt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89157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B83BD0D-97E3-4432-94E9-34795E9BF4C3}" type="slidenum">
              <a:rPr lang="en-US" altLang="en-US" sz="1200"/>
              <a:pPr/>
              <a:t>20</a:t>
            </a:fld>
            <a:endParaRPr lang="en-US" altLang="en-US" sz="120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2655945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0323AEB6-BEBE-4E41-96BF-CA8AD6CEC43C}" type="slidenum">
              <a:rPr lang="en-US" altLang="en-US" sz="1200"/>
              <a:pPr/>
              <a:t>21</a:t>
            </a:fld>
            <a:endParaRPr lang="en-US" altLang="en-US" sz="120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38917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58A1B8B0-1FD9-4B61-BA20-29B494714739}" type="slidenum">
              <a:rPr lang="en-US" altLang="en-US" sz="1200"/>
              <a:pPr/>
              <a:t>22</a:t>
            </a:fld>
            <a:endParaRPr lang="en-US" altLang="en-US" sz="120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29590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8149549-D56A-435C-8081-6CD269DEAE50}" type="slidenum">
              <a:rPr lang="en-US" altLang="en-US" sz="1200"/>
              <a:pPr/>
              <a:t>23</a:t>
            </a:fld>
            <a:endParaRPr lang="en-US" altLang="en-US" sz="120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43154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F4E2C31-3F8F-4CF4-AAB0-6237D1932F78}" type="slidenum">
              <a:rPr lang="en-US" altLang="en-US" sz="1200"/>
              <a:pPr/>
              <a:t>25</a:t>
            </a:fld>
            <a:endParaRPr lang="en-US" alt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8256861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31B285D1-80FA-4E7A-BE24-5D2907ABE4EA}" type="slidenum">
              <a:rPr lang="en-US" altLang="en-US" sz="1200"/>
              <a:pPr/>
              <a:t>26</a:t>
            </a:fld>
            <a:endParaRPr lang="en-US" altLang="en-US" sz="120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054520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373FC90-BF84-40DC-B6F8-9673F41A2D19}" type="slidenum">
              <a:rPr lang="en-US" altLang="en-US" sz="1200"/>
              <a:pPr/>
              <a:t>5</a:t>
            </a:fld>
            <a:endParaRPr lang="en-US" altLang="en-US" sz="120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849813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6071F85E-F0F7-4378-8DAA-C312EDB26E67}" type="slidenum">
              <a:rPr lang="en-US" altLang="en-US" sz="1200"/>
              <a:pPr/>
              <a:t>27</a:t>
            </a:fld>
            <a:endParaRPr lang="en-US" altLang="en-US" sz="120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9515232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F4E2C31-3F8F-4CF4-AAB0-6237D1932F78}" type="slidenum">
              <a:rPr lang="en-US" altLang="en-US" sz="1200"/>
              <a:pPr/>
              <a:t>28</a:t>
            </a:fld>
            <a:endParaRPr lang="en-US" alt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341835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AF4E2C31-3F8F-4CF4-AAB0-6237D1932F78}" type="slidenum">
              <a:rPr lang="en-US" altLang="en-US" sz="1200"/>
              <a:pPr/>
              <a:t>30</a:t>
            </a:fld>
            <a:endParaRPr lang="en-US" altLang="en-U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226136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F08D61F-EB3D-4CA2-ADCD-12A18248FF00}" type="slidenum">
              <a:rPr lang="en-US" altLang="en-US" sz="1200"/>
              <a:pPr/>
              <a:t>31</a:t>
            </a:fld>
            <a:endParaRPr lang="en-US" altLang="en-US" sz="120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518398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mtClean="0"/>
              <a:t>Comparisons of the similarities in amino acids and other molecules across species reflect evolutionary patterns seen in comparative anatomy and in the fossil record.</a:t>
            </a:r>
          </a:p>
          <a:p>
            <a:endParaRPr lang="en-US" alt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67ACCFF-A344-431B-B1BA-A08EDB9876A0}" type="slidenum">
              <a:rPr lang="en-US" altLang="en-US" sz="1200"/>
              <a:pPr/>
              <a:t>32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10217393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4B1D8FBF-3D63-49FC-8F17-6D8DC618972F}" type="slidenum">
              <a:rPr lang="en-US" altLang="en-US" sz="1200"/>
              <a:pPr/>
              <a:t>33</a:t>
            </a:fld>
            <a:endParaRPr lang="en-US" altLang="en-US" sz="120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8873800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0FB7DFA-1D1A-4FDB-9B92-8FC6BF18C183}" type="slidenum">
              <a:rPr lang="en-US" altLang="en-US" sz="1200"/>
              <a:pPr/>
              <a:t>34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634907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FCFBD21E-84AA-468C-9482-16BD05FE9104}" type="slidenum">
              <a:rPr lang="en-US" altLang="en-US" sz="1200"/>
              <a:pPr/>
              <a:t>6</a:t>
            </a:fld>
            <a:endParaRPr lang="en-US" altLang="en-US" sz="120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076102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D51021C4-9846-412A-8A89-276A6F83BCF9}" type="slidenum">
              <a:rPr lang="en-US" altLang="en-US" sz="1200"/>
              <a:pPr/>
              <a:t>7</a:t>
            </a:fld>
            <a:endParaRPr lang="en-US" altLang="en-US" sz="120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191758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BCA1FC95-5B22-41E3-B579-9968730E6919}" type="slidenum">
              <a:rPr lang="en-US" altLang="en-US" sz="1200"/>
              <a:pPr/>
              <a:t>8</a:t>
            </a:fld>
            <a:endParaRPr lang="en-US" altLang="en-US" sz="120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518737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CFFB44C3-4208-462E-98CE-C0C6C0A26CF7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7336683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9413768-A357-42A9-869A-1A7309CCA386}" type="slidenum">
              <a:rPr lang="en-US" altLang="en-US" sz="1200"/>
              <a:pPr/>
              <a:t>10</a:t>
            </a:fld>
            <a:endParaRPr lang="en-US" altLang="en-US" sz="120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41221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99544F56-EBF4-4414-9DAA-EDBAFE6E04ED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dirty="0" smtClean="0"/>
              <a:t>Change in toes = change over time</a:t>
            </a:r>
          </a:p>
        </p:txBody>
      </p:sp>
    </p:spTree>
    <p:extLst>
      <p:ext uri="{BB962C8B-B14F-4D97-AF65-F5344CB8AC3E}">
        <p14:creationId xmlns:p14="http://schemas.microsoft.com/office/powerpoint/2010/main" val="4055175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245AB455-30AB-4822-BB5A-C5D16FE1BA87}" type="slidenum">
              <a:rPr lang="en-US" altLang="en-US" sz="1200"/>
              <a:pPr/>
              <a:t>12</a:t>
            </a:fld>
            <a:endParaRPr lang="en-US" altLang="en-US" sz="120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7774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Evidence of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1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868680" y="250825"/>
            <a:ext cx="9601200" cy="1485900"/>
          </a:xfrm>
        </p:spPr>
        <p:txBody>
          <a:bodyPr/>
          <a:lstStyle/>
          <a:p>
            <a:r>
              <a:rPr lang="en-US" altLang="en-US" sz="3600" dirty="0">
                <a:solidFill>
                  <a:srgbClr val="00B050"/>
                </a:solidFill>
              </a:rPr>
              <a:t>The </a:t>
            </a:r>
            <a:r>
              <a:rPr lang="en-US" altLang="en-US" sz="3600" u="sng" dirty="0">
                <a:solidFill>
                  <a:srgbClr val="00B050"/>
                </a:solidFill>
              </a:rPr>
              <a:t>fossil record </a:t>
            </a:r>
            <a:r>
              <a:rPr lang="en-US" altLang="en-US" sz="3600" dirty="0">
                <a:solidFill>
                  <a:srgbClr val="00B050"/>
                </a:solidFill>
              </a:rPr>
              <a:t>can show that organisms changed gradually over time</a:t>
            </a:r>
            <a:endParaRPr lang="en-US" altLang="en-US" dirty="0" smtClean="0">
              <a:solidFill>
                <a:srgbClr val="00B050"/>
              </a:solidFill>
            </a:endParaRP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420" y="1570038"/>
            <a:ext cx="5169218" cy="50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2514600" y="1828801"/>
            <a:ext cx="20764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chemeClr val="tx2"/>
                </a:solidFill>
              </a:rPr>
              <a:t>60</a:t>
            </a:r>
            <a:r>
              <a:rPr lang="en-US" altLang="en-US" sz="3600"/>
              <a:t> million</a:t>
            </a:r>
          </a:p>
          <a:p>
            <a:r>
              <a:rPr lang="en-US" altLang="en-US" sz="3600"/>
              <a:t>years ago</a:t>
            </a: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2743200" y="5867400"/>
            <a:ext cx="13525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/>
              <a:t>Today</a:t>
            </a:r>
          </a:p>
        </p:txBody>
      </p:sp>
      <p:sp>
        <p:nvSpPr>
          <p:cNvPr id="29702" name="Line 7"/>
          <p:cNvSpPr>
            <a:spLocks noChangeShapeType="1"/>
          </p:cNvSpPr>
          <p:nvPr/>
        </p:nvSpPr>
        <p:spPr bwMode="auto">
          <a:xfrm>
            <a:off x="3581400" y="2895600"/>
            <a:ext cx="0" cy="28956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6096000" y="1508125"/>
            <a:ext cx="3957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b="1">
                <a:solidFill>
                  <a:schemeClr val="bg2"/>
                </a:solidFill>
              </a:rPr>
              <a:t>Fossil record of the whale</a:t>
            </a:r>
            <a:endParaRPr lang="en-US" altLang="en-US" b="1"/>
          </a:p>
        </p:txBody>
      </p:sp>
    </p:spTree>
    <p:extLst>
      <p:ext uri="{BB962C8B-B14F-4D97-AF65-F5344CB8AC3E}">
        <p14:creationId xmlns:p14="http://schemas.microsoft.com/office/powerpoint/2010/main" val="195893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03021" y="228600"/>
            <a:ext cx="7726363" cy="1143000"/>
          </a:xfrm>
        </p:spPr>
        <p:txBody>
          <a:bodyPr/>
          <a:lstStyle/>
          <a:p>
            <a:r>
              <a:rPr lang="en-US" altLang="en-US" sz="4000" dirty="0">
                <a:solidFill>
                  <a:schemeClr val="tx1"/>
                </a:solidFill>
              </a:rPr>
              <a:t>Fossil record of the modern horse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016000"/>
            <a:ext cx="6400800" cy="584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057400" y="5119688"/>
            <a:ext cx="2286000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chemeClr val="tx2"/>
                </a:solidFill>
              </a:rPr>
              <a:t>55</a:t>
            </a:r>
            <a:r>
              <a:rPr lang="en-US" altLang="en-US" sz="3600"/>
              <a:t> million</a:t>
            </a:r>
          </a:p>
          <a:p>
            <a:r>
              <a:rPr lang="en-US" altLang="en-US" sz="3600"/>
              <a:t>years ago</a:t>
            </a:r>
            <a:endParaRPr lang="en-US" altLang="en-US"/>
          </a:p>
          <a:p>
            <a:pPr>
              <a:spcBef>
                <a:spcPct val="50000"/>
              </a:spcBef>
            </a:pPr>
            <a:endParaRPr lang="en-US" alt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V="1">
            <a:off x="2895600" y="2286000"/>
            <a:ext cx="0" cy="2667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286000" y="1676400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 dirty="0"/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35296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2520" y="228599"/>
            <a:ext cx="7772400" cy="1524000"/>
          </a:xfrm>
        </p:spPr>
        <p:txBody>
          <a:bodyPr/>
          <a:lstStyle/>
          <a:p>
            <a:pPr algn="l"/>
            <a:r>
              <a:rPr lang="en-US" altLang="en-US" sz="4000" dirty="0">
                <a:solidFill>
                  <a:schemeClr val="tx1"/>
                </a:solidFill>
              </a:rPr>
              <a:t>Fossil record of the camel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8720" y="858838"/>
            <a:ext cx="5816600" cy="599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Line 4"/>
          <p:cNvSpPr>
            <a:spLocks noChangeShapeType="1"/>
          </p:cNvSpPr>
          <p:nvPr/>
        </p:nvSpPr>
        <p:spPr bwMode="auto">
          <a:xfrm flipV="1">
            <a:off x="3276600" y="1981200"/>
            <a:ext cx="0" cy="32004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743200" y="1295400"/>
            <a:ext cx="13716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3600"/>
              <a:t>Today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286000" y="5410201"/>
            <a:ext cx="24384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>
                <a:solidFill>
                  <a:schemeClr val="tx2"/>
                </a:solidFill>
              </a:rPr>
              <a:t>40</a:t>
            </a:r>
            <a:r>
              <a:rPr lang="en-US" altLang="en-US" sz="3600"/>
              <a:t> million</a:t>
            </a:r>
          </a:p>
          <a:p>
            <a:r>
              <a:rPr lang="en-US" altLang="en-US" sz="3600"/>
              <a:t>years ago</a:t>
            </a:r>
          </a:p>
        </p:txBody>
      </p:sp>
    </p:spTree>
    <p:extLst>
      <p:ext uri="{BB962C8B-B14F-4D97-AF65-F5344CB8AC3E}">
        <p14:creationId xmlns:p14="http://schemas.microsoft.com/office/powerpoint/2010/main" val="15351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716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chemeClr val="tx1"/>
                </a:solidFill>
              </a:rPr>
              <a:t>Evidence of Evolution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1620" y="2743200"/>
            <a:ext cx="9486900" cy="2590800"/>
          </a:xfrm>
        </p:spPr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 dirty="0"/>
              <a:t>Homologous  </a:t>
            </a:r>
            <a:r>
              <a:rPr lang="en-US" altLang="en-US" sz="4800" b="1" dirty="0" smtClean="0"/>
              <a:t>and Analogous Structures </a:t>
            </a:r>
            <a:endParaRPr lang="en-US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20473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464820"/>
            <a:ext cx="10271760" cy="1478280"/>
          </a:xfrm>
        </p:spPr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rgbClr val="00B050"/>
                </a:solidFill>
              </a:rPr>
              <a:t>Comparative Anatomy:</a:t>
            </a:r>
            <a:br>
              <a:rPr lang="en-US" altLang="en-US" sz="3200" b="1" dirty="0">
                <a:solidFill>
                  <a:srgbClr val="00B050"/>
                </a:solidFill>
              </a:rPr>
            </a:br>
            <a:r>
              <a:rPr lang="en-US" altLang="en-US" sz="3200" b="1" dirty="0">
                <a:solidFill>
                  <a:srgbClr val="00B050"/>
                </a:solidFill>
              </a:rPr>
              <a:t> The limbs of all of these organisms are similar in structure even though their function may be different</a:t>
            </a:r>
          </a:p>
        </p:txBody>
      </p:sp>
      <p:pic>
        <p:nvPicPr>
          <p:cNvPr id="3789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58540" y="1943100"/>
            <a:ext cx="5410200" cy="4645025"/>
          </a:xfrm>
        </p:spPr>
      </p:pic>
    </p:spTree>
    <p:extLst>
      <p:ext uri="{BB962C8B-B14F-4D97-AF65-F5344CB8AC3E}">
        <p14:creationId xmlns:p14="http://schemas.microsoft.com/office/powerpoint/2010/main" val="261261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425819" y="700210"/>
            <a:ext cx="10297258" cy="57240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5400" b="1" dirty="0" smtClean="0">
                <a:solidFill>
                  <a:schemeClr val="tx2"/>
                </a:solidFill>
              </a:rPr>
              <a:t>As vertebrates evolved, particular sets of bones were sometimes put to different uses…This may indicate a common ancestry</a:t>
            </a:r>
          </a:p>
        </p:txBody>
      </p:sp>
    </p:spTree>
    <p:extLst>
      <p:ext uri="{BB962C8B-B14F-4D97-AF65-F5344CB8AC3E}">
        <p14:creationId xmlns:p14="http://schemas.microsoft.com/office/powerpoint/2010/main" val="12851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779" b="-10779"/>
          <a:stretch>
            <a:fillRect/>
          </a:stretch>
        </p:blipFill>
        <p:spPr>
          <a:xfrm>
            <a:off x="1447801" y="1272739"/>
            <a:ext cx="10228384" cy="5585261"/>
          </a:xfrm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404425" y="253805"/>
            <a:ext cx="10271760" cy="1478280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rgbClr val="00B050"/>
                </a:solidFill>
              </a:rPr>
              <a:t>Homologous structure: </a:t>
            </a:r>
            <a:br>
              <a:rPr lang="en-US" altLang="en-US" sz="3200" b="1" dirty="0" smtClean="0">
                <a:solidFill>
                  <a:srgbClr val="00B050"/>
                </a:solidFill>
              </a:rPr>
            </a:br>
            <a:r>
              <a:rPr lang="en-US" altLang="en-US" sz="3200" b="1" dirty="0" smtClean="0">
                <a:solidFill>
                  <a:srgbClr val="00B050"/>
                </a:solidFill>
              </a:rPr>
              <a:t>- structures that have different uses, but similar structures</a:t>
            </a:r>
            <a:br>
              <a:rPr lang="en-US" altLang="en-US" sz="3200" b="1" dirty="0" smtClean="0">
                <a:solidFill>
                  <a:srgbClr val="00B050"/>
                </a:solidFill>
              </a:rPr>
            </a:br>
            <a:r>
              <a:rPr lang="en-US" altLang="en-US" sz="3200" b="1" dirty="0" smtClean="0">
                <a:solidFill>
                  <a:srgbClr val="00B050"/>
                </a:solidFill>
              </a:rPr>
              <a:t>- support that organisms evolved from common ancestor</a:t>
            </a:r>
            <a:endParaRPr lang="en-US" altLang="en-US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4" name="Picture 9" descr="hom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76200"/>
            <a:ext cx="9144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10"/>
          <p:cNvSpPr>
            <a:spLocks noChangeArrowheads="1"/>
          </p:cNvSpPr>
          <p:nvPr/>
        </p:nvSpPr>
        <p:spPr bwMode="auto">
          <a:xfrm>
            <a:off x="1828800" y="609600"/>
            <a:ext cx="11430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3048000" y="609600"/>
            <a:ext cx="7620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3962400" y="609600"/>
            <a:ext cx="762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5334000" y="609600"/>
            <a:ext cx="685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6477000" y="685800"/>
            <a:ext cx="9144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0" name="Oval 15"/>
          <p:cNvSpPr>
            <a:spLocks noChangeArrowheads="1"/>
          </p:cNvSpPr>
          <p:nvPr/>
        </p:nvSpPr>
        <p:spPr bwMode="auto">
          <a:xfrm>
            <a:off x="7772400" y="685800"/>
            <a:ext cx="533400" cy="304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1" name="Oval 16"/>
          <p:cNvSpPr>
            <a:spLocks noChangeArrowheads="1"/>
          </p:cNvSpPr>
          <p:nvPr/>
        </p:nvSpPr>
        <p:spPr bwMode="auto">
          <a:xfrm>
            <a:off x="9220200" y="609600"/>
            <a:ext cx="6858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508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959475" y="273675"/>
            <a:ext cx="10811815" cy="2858999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92D050"/>
                </a:solidFill>
              </a:rPr>
              <a:t>Analogous structure:</a:t>
            </a:r>
            <a:br>
              <a:rPr lang="en-US" altLang="en-US" dirty="0" smtClean="0">
                <a:solidFill>
                  <a:srgbClr val="92D050"/>
                </a:solidFill>
              </a:rPr>
            </a:br>
            <a:r>
              <a:rPr lang="en-US" altLang="en-US" dirty="0" smtClean="0">
                <a:solidFill>
                  <a:srgbClr val="92D050"/>
                </a:solidFill>
              </a:rPr>
              <a:t>- body parts that share similar function, but not similar structure</a:t>
            </a:r>
            <a:br>
              <a:rPr lang="en-US" altLang="en-US" dirty="0" smtClean="0">
                <a:solidFill>
                  <a:srgbClr val="92D050"/>
                </a:solidFill>
              </a:rPr>
            </a:br>
            <a:r>
              <a:rPr lang="en-US" altLang="en-US" dirty="0" smtClean="0">
                <a:solidFill>
                  <a:srgbClr val="92D050"/>
                </a:solidFill>
              </a:rPr>
              <a:t>- does not indicate common ancestor</a:t>
            </a:r>
            <a:br>
              <a:rPr lang="en-US" altLang="en-US" dirty="0" smtClean="0">
                <a:solidFill>
                  <a:srgbClr val="92D050"/>
                </a:solidFill>
              </a:rPr>
            </a:br>
            <a:r>
              <a:rPr lang="en-US" altLang="en-US" dirty="0" smtClean="0">
                <a:solidFill>
                  <a:srgbClr val="92D050"/>
                </a:solidFill>
              </a:rPr>
              <a:t>ex- wing a of fly and wing of a bird 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716" y="3328988"/>
            <a:ext cx="3127375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7784" y="3132675"/>
            <a:ext cx="3103563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81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716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chemeClr val="tx1"/>
                </a:solidFill>
              </a:rPr>
              <a:t>Evidence of Evolution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1620" y="2743200"/>
            <a:ext cx="9486900" cy="2590800"/>
          </a:xfrm>
        </p:spPr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 dirty="0" smtClean="0"/>
              <a:t>Vestigial Structures </a:t>
            </a:r>
            <a:endParaRPr lang="en-US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55718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37855" y="540327"/>
            <a:ext cx="10162309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6600" b="1" dirty="0"/>
              <a:t>What evidence do we have that life has evolved gradually from simple life forms to complex life forms over millions of years?</a:t>
            </a:r>
          </a:p>
        </p:txBody>
      </p:sp>
    </p:spTree>
    <p:extLst>
      <p:ext uri="{BB962C8B-B14F-4D97-AF65-F5344CB8AC3E}">
        <p14:creationId xmlns:p14="http://schemas.microsoft.com/office/powerpoint/2010/main" val="1409563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53662" y="476251"/>
            <a:ext cx="10128738" cy="1539875"/>
          </a:xfrm>
        </p:spPr>
        <p:txBody>
          <a:bodyPr>
            <a:normAutofit/>
          </a:bodyPr>
          <a:lstStyle/>
          <a:p>
            <a:r>
              <a:rPr lang="en-US" altLang="en-US" sz="3600" b="1" u="sng" dirty="0" smtClean="0">
                <a:solidFill>
                  <a:srgbClr val="00B050"/>
                </a:solidFill>
              </a:rPr>
              <a:t>vestigial structures: </a:t>
            </a:r>
            <a:r>
              <a:rPr lang="en-US" altLang="en-US" sz="3600" b="1" dirty="0" smtClean="0">
                <a:solidFill>
                  <a:srgbClr val="00B050"/>
                </a:solidFill>
              </a:rPr>
              <a:t>structures that no longer serve a function – </a:t>
            </a:r>
            <a:endParaRPr lang="en-US" altLang="en-US" b="1" dirty="0" smtClean="0">
              <a:solidFill>
                <a:srgbClr val="00B050"/>
              </a:solidFill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2562226" y="2133600"/>
            <a:ext cx="8105775" cy="442595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B050"/>
                </a:solidFill>
              </a:rPr>
              <a:t>Ex. Vestigial leg bones in a python</a:t>
            </a:r>
            <a:endParaRPr lang="en-US" altLang="en-US" dirty="0" smtClean="0">
              <a:solidFill>
                <a:srgbClr val="00B050"/>
              </a:solidFill>
            </a:endParaRPr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794000"/>
            <a:ext cx="5334000" cy="406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Oval 6"/>
          <p:cNvSpPr>
            <a:spLocks noChangeArrowheads="1"/>
          </p:cNvSpPr>
          <p:nvPr/>
        </p:nvSpPr>
        <p:spPr bwMode="auto">
          <a:xfrm>
            <a:off x="6248400" y="5105400"/>
            <a:ext cx="990600" cy="685800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598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idx="1"/>
          </p:nvPr>
        </p:nvSpPr>
        <p:spPr>
          <a:xfrm>
            <a:off x="1204912" y="468923"/>
            <a:ext cx="10213365" cy="4425950"/>
          </a:xfrm>
        </p:spPr>
        <p:txBody>
          <a:bodyPr/>
          <a:lstStyle/>
          <a:p>
            <a:r>
              <a:rPr lang="en-US" altLang="en-US" sz="3600" b="1" dirty="0">
                <a:solidFill>
                  <a:srgbClr val="00B050"/>
                </a:solidFill>
              </a:rPr>
              <a:t>Vestigial wings in a flightless bird</a:t>
            </a:r>
          </a:p>
          <a:p>
            <a:pPr>
              <a:buFont typeface="Monotype Sorts" pitchFamily="-103" charset="2"/>
              <a:buNone/>
            </a:pPr>
            <a:r>
              <a:rPr lang="en-US" altLang="en-US" sz="3600" b="1" dirty="0">
                <a:solidFill>
                  <a:srgbClr val="00B050"/>
                </a:solidFill>
              </a:rPr>
              <a:t>			Ex a penguin and an ostrich</a:t>
            </a:r>
          </a:p>
        </p:txBody>
      </p:sp>
      <p:pic>
        <p:nvPicPr>
          <p:cNvPr id="50179" name="Picture 6" descr="ostrich wing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438401"/>
            <a:ext cx="5410200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7" descr="pengu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1" y="2286000"/>
            <a:ext cx="2665413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32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5414" y="158750"/>
            <a:ext cx="7726363" cy="1143000"/>
          </a:xfrm>
        </p:spPr>
        <p:txBody>
          <a:bodyPr/>
          <a:lstStyle/>
          <a:p>
            <a:pPr algn="l"/>
            <a:r>
              <a:rPr lang="en-US" altLang="en-US" dirty="0" smtClean="0">
                <a:solidFill>
                  <a:srgbClr val="00B050"/>
                </a:solidFill>
              </a:rPr>
              <a:t>Human appendix is vestigial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1219201" y="990600"/>
            <a:ext cx="9172576" cy="4425950"/>
          </a:xfrm>
        </p:spPr>
        <p:txBody>
          <a:bodyPr>
            <a:normAutofit/>
          </a:bodyPr>
          <a:lstStyle/>
          <a:p>
            <a:r>
              <a:rPr lang="en-US" altLang="en-US" sz="3200" dirty="0" smtClean="0"/>
              <a:t>The human appendix has </a:t>
            </a:r>
            <a:r>
              <a:rPr lang="en-US" altLang="en-US" sz="3200" dirty="0" smtClean="0">
                <a:solidFill>
                  <a:srgbClr val="FFFFFF"/>
                </a:solidFill>
              </a:rPr>
              <a:t>no </a:t>
            </a:r>
            <a:r>
              <a:rPr lang="en-US" altLang="en-US" sz="3200" dirty="0" smtClean="0"/>
              <a:t>function in</a:t>
            </a:r>
          </a:p>
          <a:p>
            <a:pPr>
              <a:buFont typeface="Monotype Sorts" pitchFamily="-103" charset="2"/>
              <a:buNone/>
            </a:pPr>
            <a:r>
              <a:rPr lang="en-US" altLang="en-US" sz="3200" dirty="0" smtClean="0"/>
              <a:t>humans but is very </a:t>
            </a:r>
          </a:p>
          <a:p>
            <a:pPr>
              <a:buFont typeface="Monotype Sorts" pitchFamily="-103" charset="2"/>
              <a:buNone/>
            </a:pPr>
            <a:r>
              <a:rPr lang="en-US" altLang="en-US" sz="3200" dirty="0" smtClean="0"/>
              <a:t>important in horses </a:t>
            </a:r>
          </a:p>
          <a:p>
            <a:pPr>
              <a:buFont typeface="Monotype Sorts" pitchFamily="-103" charset="2"/>
              <a:buNone/>
            </a:pPr>
            <a:r>
              <a:rPr lang="en-US" altLang="en-US" sz="3200" dirty="0" smtClean="0"/>
              <a:t>and other animals</a:t>
            </a:r>
          </a:p>
        </p:txBody>
      </p:sp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314" y="1600200"/>
            <a:ext cx="372268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9" name="Oval 5"/>
          <p:cNvSpPr>
            <a:spLocks noChangeArrowheads="1"/>
          </p:cNvSpPr>
          <p:nvPr/>
        </p:nvSpPr>
        <p:spPr bwMode="auto">
          <a:xfrm>
            <a:off x="8382000" y="5486400"/>
            <a:ext cx="228600" cy="381000"/>
          </a:xfrm>
          <a:prstGeom prst="ellips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52230" name="Picture 6" descr="horse anatomy cec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48050"/>
            <a:ext cx="5581650" cy="340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1" name="Oval 7"/>
          <p:cNvSpPr>
            <a:spLocks noChangeArrowheads="1"/>
          </p:cNvSpPr>
          <p:nvPr/>
        </p:nvSpPr>
        <p:spPr bwMode="auto">
          <a:xfrm rot="-1296216">
            <a:off x="4249738" y="4943475"/>
            <a:ext cx="1371600" cy="228600"/>
          </a:xfrm>
          <a:prstGeom prst="ellips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04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 dirty="0">
                <a:solidFill>
                  <a:srgbClr val="00B050"/>
                </a:solidFill>
              </a:rPr>
              <a:t>Human tailbone is a vestigial vertebrate tail</a:t>
            </a:r>
            <a:endParaRPr lang="en-US" altLang="en-US" b="1" dirty="0" smtClean="0">
              <a:solidFill>
                <a:srgbClr val="00B050"/>
              </a:solidFill>
            </a:endParaRPr>
          </a:p>
        </p:txBody>
      </p:sp>
      <p:pic>
        <p:nvPicPr>
          <p:cNvPr id="5427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752600"/>
            <a:ext cx="3208338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6" name="Text Box 5"/>
          <p:cNvSpPr txBox="1">
            <a:spLocks noChangeArrowheads="1"/>
          </p:cNvSpPr>
          <p:nvPr/>
        </p:nvSpPr>
        <p:spPr bwMode="auto">
          <a:xfrm>
            <a:off x="2438400" y="3733800"/>
            <a:ext cx="35750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 b="1"/>
              <a:t>Human tail bone </a:t>
            </a:r>
          </a:p>
          <a:p>
            <a:r>
              <a:rPr lang="en-US" altLang="en-US" sz="3600" b="1"/>
              <a:t>consists of fused </a:t>
            </a:r>
          </a:p>
          <a:p>
            <a:r>
              <a:rPr lang="en-US" altLang="en-US" sz="3600" b="1"/>
              <a:t>vertebrae that </a:t>
            </a:r>
            <a:r>
              <a:rPr lang="en-US" altLang="en-US" sz="3600" b="1">
                <a:solidFill>
                  <a:schemeClr val="tx2"/>
                </a:solidFill>
              </a:rPr>
              <a:t>no</a:t>
            </a:r>
          </a:p>
          <a:p>
            <a:r>
              <a:rPr lang="en-US" altLang="en-US" sz="3600" b="1"/>
              <a:t>longer function</a:t>
            </a:r>
          </a:p>
          <a:p>
            <a:r>
              <a:rPr lang="en-US" altLang="en-US" sz="3600" b="1"/>
              <a:t>as a tail</a:t>
            </a:r>
          </a:p>
        </p:txBody>
      </p:sp>
      <p:sp>
        <p:nvSpPr>
          <p:cNvPr id="54277" name="Line 6"/>
          <p:cNvSpPr>
            <a:spLocks noChangeShapeType="1"/>
          </p:cNvSpPr>
          <p:nvPr/>
        </p:nvSpPr>
        <p:spPr bwMode="auto">
          <a:xfrm>
            <a:off x="6096000" y="5334000"/>
            <a:ext cx="1828800" cy="0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8" name="Picture 7" descr="pelvis tai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600200"/>
            <a:ext cx="2819400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9" name="Oval 8"/>
          <p:cNvSpPr>
            <a:spLocks noChangeArrowheads="1"/>
          </p:cNvSpPr>
          <p:nvPr/>
        </p:nvSpPr>
        <p:spPr bwMode="auto">
          <a:xfrm>
            <a:off x="3810000" y="2362200"/>
            <a:ext cx="1066800" cy="609600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80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5632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-6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703" r="-64703"/>
          <a:stretch>
            <a:fillRect/>
          </a:stretch>
        </p:blipFill>
        <p:spPr>
          <a:xfrm>
            <a:off x="-1981200" y="381000"/>
            <a:ext cx="10939020" cy="5972908"/>
          </a:xfrm>
          <a:noFill/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400800" y="1359877"/>
            <a:ext cx="5909820" cy="5269523"/>
            <a:chOff x="2688" y="1248"/>
            <a:chExt cx="2928" cy="2736"/>
          </a:xfrm>
        </p:grpSpPr>
        <p:pic>
          <p:nvPicPr>
            <p:cNvPr id="56325" name="Picture 6"/>
            <p:cNvPicPr>
              <a:picLocks noChangeAspect="1" noChangeArrowheads="1"/>
            </p:cNvPicPr>
            <p:nvPr/>
          </p:nvPicPr>
          <p:blipFill>
            <a:blip r:embed="rId3">
              <a:lum bright="-6000" contras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7"/>
            <a:stretch>
              <a:fillRect/>
            </a:stretch>
          </p:blipFill>
          <p:spPr bwMode="auto">
            <a:xfrm>
              <a:off x="2688" y="1248"/>
              <a:ext cx="2592" cy="18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326" name="Rectangle 8"/>
            <p:cNvSpPr>
              <a:spLocks noChangeArrowheads="1"/>
            </p:cNvSpPr>
            <p:nvPr/>
          </p:nvSpPr>
          <p:spPr bwMode="auto">
            <a:xfrm>
              <a:off x="2736" y="3168"/>
              <a:ext cx="2880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anose="02020603050405020304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en-US" altLang="en-US" b="1">
                  <a:solidFill>
                    <a:srgbClr val="FF0000"/>
                  </a:solidFill>
                </a:rPr>
                <a:t>Vestigial structures of a whale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23100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716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chemeClr val="tx1"/>
                </a:solidFill>
              </a:rPr>
              <a:t>Evidence of Evolution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1620" y="2743200"/>
            <a:ext cx="9486900" cy="2590800"/>
          </a:xfrm>
        </p:spPr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 dirty="0" smtClean="0"/>
              <a:t>Embryological Development</a:t>
            </a:r>
            <a:endParaRPr lang="en-US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72707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8863" y="152400"/>
            <a:ext cx="10011506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00B050"/>
                </a:solidFill>
              </a:rPr>
              <a:t>Embryology: similarities in early development 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385888"/>
            <a:ext cx="6859588" cy="547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2895600" y="1371600"/>
            <a:ext cx="6858000" cy="55626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2895600" y="2590800"/>
            <a:ext cx="6858000" cy="4343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895600" y="3810000"/>
            <a:ext cx="6858000" cy="28194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30729" name="Rectangle 9"/>
          <p:cNvSpPr>
            <a:spLocks noChangeArrowheads="1"/>
          </p:cNvSpPr>
          <p:nvPr/>
        </p:nvSpPr>
        <p:spPr bwMode="auto">
          <a:xfrm>
            <a:off x="2895600" y="5638800"/>
            <a:ext cx="6858000" cy="1219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9098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  <p:bldP spid="30728" grpId="0" animBg="1"/>
      <p:bldP spid="307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1195754" y="703385"/>
            <a:ext cx="10691446" cy="569741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4400" dirty="0">
                <a:solidFill>
                  <a:srgbClr val="00B050"/>
                </a:solidFill>
              </a:rPr>
              <a:t>Similar development must mean similar genes at work</a:t>
            </a:r>
            <a:br>
              <a:rPr lang="en-US" altLang="en-US" sz="4400" dirty="0">
                <a:solidFill>
                  <a:srgbClr val="00B050"/>
                </a:solidFill>
              </a:rPr>
            </a:br>
            <a:endParaRPr lang="en-US" altLang="en-US" sz="4400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4400" dirty="0">
                <a:solidFill>
                  <a:srgbClr val="00B050"/>
                </a:solidFill>
              </a:rPr>
              <a:t>Similar genes indicated common ancestry.</a:t>
            </a:r>
            <a:br>
              <a:rPr lang="en-US" altLang="en-US" sz="4400" dirty="0">
                <a:solidFill>
                  <a:srgbClr val="00B050"/>
                </a:solidFill>
              </a:rPr>
            </a:br>
            <a:endParaRPr lang="en-US" altLang="en-US" sz="4400" dirty="0">
              <a:solidFill>
                <a:srgbClr val="00B050"/>
              </a:solidFill>
            </a:endParaRPr>
          </a:p>
          <a:p>
            <a:pPr>
              <a:lnSpc>
                <a:spcPct val="90000"/>
              </a:lnSpc>
            </a:pPr>
            <a:r>
              <a:rPr lang="en-US" altLang="en-US" sz="4400" dirty="0">
                <a:solidFill>
                  <a:srgbClr val="00B050"/>
                </a:solidFill>
              </a:rPr>
              <a:t>Differences in development are caused by genes that have mutated during the course of evolution</a:t>
            </a:r>
            <a:r>
              <a:rPr lang="en-US" altLang="en-US" sz="3600" b="1" dirty="0">
                <a:solidFill>
                  <a:srgbClr val="FFFF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05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716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chemeClr val="tx1"/>
                </a:solidFill>
              </a:rPr>
              <a:t>Evidence of Evolution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1620" y="2743200"/>
            <a:ext cx="9486900" cy="2590800"/>
          </a:xfrm>
        </p:spPr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 dirty="0" smtClean="0"/>
              <a:t>Biogeography </a:t>
            </a:r>
            <a:endParaRPr lang="en-US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47905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8863" y="152400"/>
            <a:ext cx="9643634" cy="5655972"/>
          </a:xfrm>
        </p:spPr>
        <p:txBody>
          <a:bodyPr>
            <a:normAutofit/>
          </a:bodyPr>
          <a:lstStyle/>
          <a:p>
            <a:r>
              <a:rPr lang="en-US" altLang="en-US" dirty="0" smtClean="0">
                <a:solidFill>
                  <a:srgbClr val="00B050"/>
                </a:solidFill>
              </a:rPr>
              <a:t>Biogeography: study of where organism live now and where their ancestors live in the past </a:t>
            </a:r>
            <a:r>
              <a:rPr lang="en-US" altLang="en-US" dirty="0">
                <a:solidFill>
                  <a:srgbClr val="00B050"/>
                </a:solidFill>
              </a:rPr>
              <a:t/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 smtClean="0">
                <a:solidFill>
                  <a:srgbClr val="00B050"/>
                </a:solidFill>
              </a:rPr>
              <a:t/>
            </a:r>
            <a:br>
              <a:rPr lang="en-US" altLang="en-US" dirty="0" smtClean="0">
                <a:solidFill>
                  <a:srgbClr val="00B050"/>
                </a:solidFill>
              </a:rPr>
            </a:br>
            <a:r>
              <a:rPr lang="en-US" altLang="en-US" dirty="0" smtClean="0">
                <a:solidFill>
                  <a:srgbClr val="00B050"/>
                </a:solidFill>
              </a:rPr>
              <a:t>- organisms evolve similarly in similar habitats  </a:t>
            </a:r>
            <a:br>
              <a:rPr lang="en-US" altLang="en-US" dirty="0" smtClean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/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 smtClean="0">
                <a:solidFill>
                  <a:srgbClr val="00B050"/>
                </a:solidFill>
              </a:rPr>
              <a:t>-  </a:t>
            </a:r>
          </a:p>
        </p:txBody>
      </p:sp>
    </p:spTree>
    <p:extLst>
      <p:ext uri="{BB962C8B-B14F-4D97-AF65-F5344CB8AC3E}">
        <p14:creationId xmlns:p14="http://schemas.microsoft.com/office/powerpoint/2010/main" val="69875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Evidence that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83327"/>
            <a:ext cx="9601200" cy="4184073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sz="3600" dirty="0" smtClean="0"/>
              <a:t>Fossils</a:t>
            </a:r>
          </a:p>
          <a:p>
            <a:pPr marL="457200" indent="-457200">
              <a:buFont typeface="Franklin Gothic Book" panose="020B0503020102020204" pitchFamily="34" charset="0"/>
              <a:buAutoNum type="arabicPeriod"/>
            </a:pPr>
            <a:r>
              <a:rPr lang="en-US" sz="3600" dirty="0" smtClean="0"/>
              <a:t> </a:t>
            </a:r>
            <a:r>
              <a:rPr lang="en-US" altLang="en-US" sz="3600" dirty="0"/>
              <a:t>Homologous </a:t>
            </a:r>
            <a:r>
              <a:rPr lang="en-US" altLang="en-US" sz="3600" dirty="0" smtClean="0"/>
              <a:t>and Analogous structures </a:t>
            </a:r>
            <a:endParaRPr lang="en-US" altLang="en-US" sz="3600" dirty="0"/>
          </a:p>
          <a:p>
            <a:pPr marL="457200" indent="-457200">
              <a:buFont typeface="Franklin Gothic Book" panose="020B0503020102020204" pitchFamily="34" charset="0"/>
              <a:buAutoNum type="arabicPeriod"/>
            </a:pPr>
            <a:r>
              <a:rPr lang="en-US" altLang="en-US" sz="3600" dirty="0"/>
              <a:t>Vestigial Structures</a:t>
            </a:r>
          </a:p>
          <a:p>
            <a:pPr marL="457200" indent="-457200">
              <a:buFont typeface="Franklin Gothic Book" panose="020B0503020102020204" pitchFamily="34" charset="0"/>
              <a:buAutoNum type="arabicPeriod"/>
            </a:pPr>
            <a:r>
              <a:rPr lang="en-US" altLang="en-US" sz="3600" dirty="0"/>
              <a:t>Embryonic Development</a:t>
            </a:r>
          </a:p>
          <a:p>
            <a:pPr marL="457200" indent="-457200">
              <a:buAutoNum type="arabicPeriod"/>
            </a:pPr>
            <a:r>
              <a:rPr lang="en-US" sz="3600" dirty="0" smtClean="0"/>
              <a:t>Biogeography</a:t>
            </a:r>
          </a:p>
          <a:p>
            <a:pPr marL="457200" indent="-457200">
              <a:buFont typeface="Franklin Gothic Book" panose="020B0503020102020204" pitchFamily="34" charset="0"/>
              <a:buAutoNum type="arabicPeriod"/>
            </a:pPr>
            <a:r>
              <a:rPr lang="en-US" altLang="en-US" sz="3600" dirty="0"/>
              <a:t>DNA (Biochemical similarities)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007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1371600"/>
            <a:ext cx="7772400" cy="1143000"/>
          </a:xfrm>
        </p:spPr>
        <p:txBody>
          <a:bodyPr/>
          <a:lstStyle/>
          <a:p>
            <a:r>
              <a:rPr lang="en-US" altLang="en-US" sz="5400">
                <a:solidFill>
                  <a:schemeClr val="tx1"/>
                </a:solidFill>
              </a:rPr>
              <a:t>Evidence of Evolution</a:t>
            </a:r>
            <a:r>
              <a:rPr lang="en-US" altLang="en-US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31620" y="2743200"/>
            <a:ext cx="9486900" cy="2590800"/>
          </a:xfrm>
        </p:spPr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 dirty="0" smtClean="0"/>
              <a:t>Biochemical (DNA)</a:t>
            </a:r>
            <a:endParaRPr lang="en-US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7121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tx1"/>
                </a:solidFill>
              </a:rPr>
              <a:t>Biochemical Evidence of Evolution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913314" y="1447800"/>
            <a:ext cx="9601200" cy="3581400"/>
          </a:xfrm>
        </p:spPr>
        <p:txBody>
          <a:bodyPr/>
          <a:lstStyle/>
          <a:p>
            <a:r>
              <a:rPr lang="en-US" altLang="en-US" dirty="0" smtClean="0"/>
              <a:t>                          Hemoglobin in the blood</a:t>
            </a:r>
          </a:p>
        </p:txBody>
      </p:sp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752600"/>
            <a:ext cx="3389313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8108" y="1997075"/>
            <a:ext cx="5867400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29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04800"/>
            <a:ext cx="5105400" cy="623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01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160585" y="691661"/>
            <a:ext cx="10539046" cy="5498124"/>
          </a:xfrm>
        </p:spPr>
        <p:txBody>
          <a:bodyPr>
            <a:noAutofit/>
          </a:bodyPr>
          <a:lstStyle/>
          <a:p>
            <a:r>
              <a:rPr lang="en-US" altLang="en-US" sz="5400" dirty="0">
                <a:solidFill>
                  <a:srgbClr val="00B050"/>
                </a:solidFill>
              </a:rPr>
              <a:t>The more similar two organisms are, the more similar their DNA is.</a:t>
            </a:r>
            <a:br>
              <a:rPr lang="en-US" altLang="en-US" sz="5400" dirty="0">
                <a:solidFill>
                  <a:srgbClr val="00B050"/>
                </a:solidFill>
              </a:rPr>
            </a:br>
            <a:r>
              <a:rPr lang="en-US" altLang="en-US" sz="5400" dirty="0">
                <a:solidFill>
                  <a:srgbClr val="00B050"/>
                </a:solidFill>
              </a:rPr>
              <a:t>  </a:t>
            </a:r>
          </a:p>
          <a:p>
            <a:r>
              <a:rPr lang="en-US" altLang="en-US" sz="5400" dirty="0">
                <a:solidFill>
                  <a:srgbClr val="00B050"/>
                </a:solidFill>
              </a:rPr>
              <a:t>This would indicate that they animals evolved from a common ancestor.</a:t>
            </a:r>
            <a:endParaRPr lang="en-US" altLang="en-US" sz="32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59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062" r="-13062"/>
          <a:stretch>
            <a:fillRect/>
          </a:stretch>
        </p:blipFill>
        <p:spPr>
          <a:xfrm>
            <a:off x="2362200" y="1066800"/>
            <a:ext cx="8123238" cy="4953000"/>
          </a:xfrm>
        </p:spPr>
      </p:pic>
    </p:spTree>
    <p:extLst>
      <p:ext uri="{BB962C8B-B14F-4D97-AF65-F5344CB8AC3E}">
        <p14:creationId xmlns:p14="http://schemas.microsoft.com/office/powerpoint/2010/main" val="292621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229600" cy="1219200"/>
          </a:xfrm>
        </p:spPr>
        <p:txBody>
          <a:bodyPr/>
          <a:lstStyle/>
          <a:p>
            <a:r>
              <a:rPr lang="en-US" altLang="en-US" smtClean="0"/>
              <a:t>Knowledge Check</a:t>
            </a:r>
          </a:p>
        </p:txBody>
      </p:sp>
      <p:sp>
        <p:nvSpPr>
          <p:cNvPr id="72707" name="Text Box 3"/>
          <p:cNvSpPr>
            <a:spLocks noGrp="1" noChangeArrowheads="1"/>
          </p:cNvSpPr>
          <p:nvPr>
            <p:ph idx="1"/>
          </p:nvPr>
        </p:nvSpPr>
        <p:spPr>
          <a:xfrm>
            <a:off x="1606061" y="1465386"/>
            <a:ext cx="8194431" cy="4035403"/>
          </a:xfrm>
        </p:spPr>
        <p:txBody>
          <a:bodyPr vert="horz" wrap="square" lIns="100958" tIns="50484" rIns="100958" bIns="50484" rtlCol="0">
            <a:spAutoFit/>
          </a:bodyPr>
          <a:lstStyle/>
          <a:p>
            <a:pPr defTabSz="1019175">
              <a:buClr>
                <a:srgbClr val="CC3300"/>
              </a:buClr>
              <a:buNone/>
            </a:pPr>
            <a:r>
              <a:rPr lang="en-US" altLang="en-US" sz="4800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True or False  </a:t>
            </a:r>
          </a:p>
          <a:p>
            <a:pPr defTabSz="1019175">
              <a:buClr>
                <a:srgbClr val="CC3300"/>
              </a:buClr>
              <a:buNone/>
            </a:pPr>
            <a:endParaRPr lang="en-US" altLang="en-US" sz="4800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defTabSz="1019175">
              <a:buClr>
                <a:srgbClr val="CC3300"/>
              </a:buClr>
              <a:buNone/>
            </a:pPr>
            <a:r>
              <a:rPr lang="en-US" altLang="en-US" sz="4800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Organisms with similar anatomy share </a:t>
            </a:r>
          </a:p>
          <a:p>
            <a:pPr defTabSz="1019175">
              <a:buClr>
                <a:srgbClr val="CC3300"/>
              </a:buClr>
              <a:buNone/>
            </a:pPr>
            <a:r>
              <a:rPr lang="en-US" altLang="en-US" sz="4800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similar DNA sequences</a:t>
            </a:r>
            <a:r>
              <a:rPr lang="en-US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025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0" name="Text Box 2"/>
          <p:cNvSpPr txBox="1">
            <a:spLocks noChangeArrowheads="1"/>
          </p:cNvSpPr>
          <p:nvPr/>
        </p:nvSpPr>
        <p:spPr bwMode="auto">
          <a:xfrm>
            <a:off x="2835275" y="3100389"/>
            <a:ext cx="4452938" cy="215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90" tIns="45299" rIns="90590" bIns="45299">
            <a:spAutoFit/>
          </a:bodyPr>
          <a:lstStyle>
            <a:lvl1pPr marL="342900" indent="-3429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2700">
                <a:latin typeface="Arial" panose="020B0604020202020204" pitchFamily="34" charset="0"/>
              </a:rPr>
              <a:t> analogous structures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2700">
                <a:latin typeface="Arial" panose="020B0604020202020204" pitchFamily="34" charset="0"/>
              </a:rPr>
              <a:t> embryological structures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2700">
                <a:latin typeface="Arial" panose="020B0604020202020204" pitchFamily="34" charset="0"/>
              </a:rPr>
              <a:t> homologous structures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2700">
                <a:latin typeface="Arial" panose="020B0604020202020204" pitchFamily="34" charset="0"/>
              </a:rPr>
              <a:t> vestigial structures</a:t>
            </a:r>
          </a:p>
        </p:txBody>
      </p:sp>
      <p:sp>
        <p:nvSpPr>
          <p:cNvPr id="73731" name="Text Box 4"/>
          <p:cNvSpPr txBox="1">
            <a:spLocks noChangeArrowheads="1"/>
          </p:cNvSpPr>
          <p:nvPr/>
        </p:nvSpPr>
        <p:spPr bwMode="auto">
          <a:xfrm>
            <a:off x="2478088" y="1552575"/>
            <a:ext cx="71945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590" tIns="45299" rIns="90590" bIns="45299">
            <a:spAutoFit/>
          </a:bodyPr>
          <a:lstStyle>
            <a:lvl1pPr marL="342900" indent="-3429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Clr>
                <a:srgbClr val="CC3300"/>
              </a:buCl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Which features are similar in use and evolve in </a:t>
            </a:r>
          </a:p>
          <a:p>
            <a:pPr eaLnBrk="1" hangingPunct="1">
              <a:buClr>
                <a:srgbClr val="CC3300"/>
              </a:buCl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similar environments, but do not evolve from a </a:t>
            </a:r>
          </a:p>
          <a:p>
            <a:pPr eaLnBrk="1" hangingPunct="1">
              <a:buClr>
                <a:srgbClr val="CC3300"/>
              </a:buClr>
              <a:buFont typeface="Wingdings" panose="05000000000000000000" pitchFamily="2" charset="2"/>
              <a:buNone/>
            </a:pPr>
            <a:r>
              <a:rPr lang="en-US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common ancestor?</a:t>
            </a:r>
          </a:p>
        </p:txBody>
      </p:sp>
      <p:sp>
        <p:nvSpPr>
          <p:cNvPr id="73733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001000" cy="1066800"/>
          </a:xfrm>
        </p:spPr>
        <p:txBody>
          <a:bodyPr/>
          <a:lstStyle/>
          <a:p>
            <a:r>
              <a:rPr lang="en-US" altLang="en-US" smtClean="0"/>
              <a:t>Knowledge Check</a:t>
            </a:r>
          </a:p>
        </p:txBody>
      </p:sp>
    </p:spTree>
    <p:extLst>
      <p:ext uri="{BB962C8B-B14F-4D97-AF65-F5344CB8AC3E}">
        <p14:creationId xmlns:p14="http://schemas.microsoft.com/office/powerpoint/2010/main" val="247745389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1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21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21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21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153400" cy="1295400"/>
          </a:xfrm>
        </p:spPr>
        <p:txBody>
          <a:bodyPr/>
          <a:lstStyle/>
          <a:p>
            <a:r>
              <a:rPr lang="en-US" altLang="en-US" smtClean="0"/>
              <a:t>Knowledge Check 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z="3000">
                <a:latin typeface="Arial" panose="020B0604020202020204" pitchFamily="34" charset="0"/>
                <a:cs typeface="Arial" panose="020B0604020202020204" pitchFamily="34" charset="0"/>
              </a:rPr>
              <a:t>Which of the following best explains how the fossil record provides evidence that evolution has occurred?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z="3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A	It indicates the exact cause of structural and 	behavioral adaptations of organisms.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B	It shows that the form and structure of groups of 	organisms have changed over time.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C	It shows how the embryos of many different 	vertebrate 	species are very similar.	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>
                <a:latin typeface="Arial" panose="020B0604020202020204" pitchFamily="34" charset="0"/>
                <a:cs typeface="Arial" panose="020B0604020202020204" pitchFamily="34" charset="0"/>
              </a:rPr>
              <a:t>D	It indicates that forms of life existed on Earth at least 	3.5 billion years ago.	</a:t>
            </a:r>
          </a:p>
          <a:p>
            <a:pPr marL="0" indent="0">
              <a:lnSpc>
                <a:spcPct val="90000"/>
              </a:lnSpc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2425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077200" cy="1219200"/>
          </a:xfrm>
        </p:spPr>
        <p:txBody>
          <a:bodyPr/>
          <a:lstStyle/>
          <a:p>
            <a:r>
              <a:rPr lang="en-US" altLang="en-US" smtClean="0"/>
              <a:t>Knowledge Check</a:t>
            </a:r>
          </a:p>
        </p:txBody>
      </p:sp>
      <p:sp>
        <p:nvSpPr>
          <p:cNvPr id="757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The occurrence of the same blood protein in a group of species provides evidence that these species</a:t>
            </a:r>
          </a:p>
          <a:p>
            <a:pPr marL="0" indent="0">
              <a:lnSpc>
                <a:spcPct val="90000"/>
              </a:lnSpc>
              <a:buNone/>
            </a:pPr>
            <a:endParaRPr lang="en-US" altLang="en-US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a. evolved in the same habitat.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b.  evolved in different habitats.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c. descended from a common ancestor.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altLang="en-US" smtClean="0">
                <a:latin typeface="Arial" panose="020B0604020202020204" pitchFamily="34" charset="0"/>
                <a:cs typeface="Arial" panose="020B0604020202020204" pitchFamily="34" charset="0"/>
              </a:rPr>
              <a:t>d. descended from different ancestors</a:t>
            </a:r>
            <a:r>
              <a:rPr lang="en-US" altLang="en-US" smtClean="0"/>
              <a:t>.	</a:t>
            </a:r>
          </a:p>
        </p:txBody>
      </p:sp>
    </p:spTree>
    <p:extLst>
      <p:ext uri="{BB962C8B-B14F-4D97-AF65-F5344CB8AC3E}">
        <p14:creationId xmlns:p14="http://schemas.microsoft.com/office/powerpoint/2010/main" val="274126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8153400" cy="1371600"/>
          </a:xfrm>
        </p:spPr>
        <p:txBody>
          <a:bodyPr/>
          <a:lstStyle/>
          <a:p>
            <a:r>
              <a:rPr lang="en-US" altLang="en-US" smtClean="0"/>
              <a:t>Knowledge Check</a:t>
            </a:r>
          </a:p>
        </p:txBody>
      </p:sp>
      <p:sp>
        <p:nvSpPr>
          <p:cNvPr id="768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altLang="en-US" smtClean="0"/>
          </a:p>
          <a:p>
            <a:pPr marL="0" indent="0">
              <a:buNone/>
            </a:pPr>
            <a:r>
              <a:rPr lang="en-US" altLang="en-US" sz="2800">
                <a:latin typeface="Arial" panose="020B0604020202020204" pitchFamily="34" charset="0"/>
                <a:cs typeface="Arial" panose="020B0604020202020204" pitchFamily="34" charset="0"/>
              </a:rPr>
              <a:t>Which is an example of a vestigial trait in humans?</a:t>
            </a:r>
          </a:p>
          <a:p>
            <a:pPr marL="0" indent="0">
              <a:buNone/>
            </a:pPr>
            <a:endParaRPr lang="en-US" altLang="en-US" smtClean="0"/>
          </a:p>
          <a:p>
            <a:pPr marL="0" indent="0">
              <a:buNone/>
            </a:pPr>
            <a:endParaRPr lang="en-US" altLang="en-US" smtClean="0"/>
          </a:p>
          <a:p>
            <a:pPr marL="0" indent="0"/>
            <a:endParaRPr lang="en-US" altLang="en-US" smtClean="0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667001" y="3048000"/>
            <a:ext cx="4054475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958" tIns="50484" rIns="100958" bIns="50484">
            <a:spAutoFit/>
          </a:bodyPr>
          <a:lstStyle>
            <a:lvl1pPr marL="342900" indent="-3429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101917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3000">
                <a:latin typeface="Arial" panose="020B0604020202020204" pitchFamily="34" charset="0"/>
              </a:rPr>
              <a:t> a tail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3000">
                <a:latin typeface="Arial" panose="020B0604020202020204" pitchFamily="34" charset="0"/>
              </a:rPr>
              <a:t> bones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3000">
                <a:latin typeface="Arial" panose="020B0604020202020204" pitchFamily="34" charset="0"/>
              </a:rPr>
              <a:t> feathers</a:t>
            </a:r>
          </a:p>
          <a:p>
            <a:pPr eaLnBrk="1" hangingPunct="1">
              <a:lnSpc>
                <a:spcPct val="120000"/>
              </a:lnSpc>
              <a:buClr>
                <a:srgbClr val="A6000D"/>
              </a:buClr>
              <a:buFont typeface="Wingdings" panose="05000000000000000000" pitchFamily="2" charset="2"/>
              <a:buAutoNum type="alphaUcPeriod"/>
            </a:pPr>
            <a:r>
              <a:rPr lang="en-US" altLang="en-US" sz="3000">
                <a:latin typeface="Arial" panose="020B0604020202020204" pitchFamily="34" charset="0"/>
              </a:rPr>
              <a:t> teeth</a:t>
            </a:r>
          </a:p>
        </p:txBody>
      </p:sp>
    </p:spTree>
    <p:extLst>
      <p:ext uri="{BB962C8B-B14F-4D97-AF65-F5344CB8AC3E}">
        <p14:creationId xmlns:p14="http://schemas.microsoft.com/office/powerpoint/2010/main" val="126020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5400" dirty="0">
                <a:solidFill>
                  <a:schemeClr val="tx1"/>
                </a:solidFill>
              </a:rPr>
              <a:t>Evidence of Evolution</a:t>
            </a:r>
            <a:endParaRPr lang="en-US" altLang="en-US" dirty="0" smtClean="0">
              <a:solidFill>
                <a:schemeClr val="tx1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pitchFamily="-103" charset="2"/>
              <a:buNone/>
            </a:pPr>
            <a:r>
              <a:rPr lang="en-US" altLang="en-US" sz="4800" b="1"/>
              <a:t>Fossil Evidence</a:t>
            </a:r>
          </a:p>
        </p:txBody>
      </p:sp>
    </p:spTree>
    <p:extLst>
      <p:ext uri="{BB962C8B-B14F-4D97-AF65-F5344CB8AC3E}">
        <p14:creationId xmlns:p14="http://schemas.microsoft.com/office/powerpoint/2010/main" val="36169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1" y="0"/>
            <a:ext cx="7726363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1"/>
                </a:solidFill>
              </a:rPr>
              <a:t>What is a fossil?</a:t>
            </a:r>
            <a:endParaRPr lang="en-US" alt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2322226" y="773113"/>
            <a:ext cx="10022174" cy="4384674"/>
          </a:xfrm>
        </p:spPr>
        <p:txBody>
          <a:bodyPr/>
          <a:lstStyle/>
          <a:p>
            <a:r>
              <a:rPr lang="en-US" altLang="en-US" sz="4000" b="1" dirty="0">
                <a:solidFill>
                  <a:srgbClr val="00B050"/>
                </a:solidFill>
              </a:rPr>
              <a:t>The preserved or </a:t>
            </a:r>
            <a:r>
              <a:rPr lang="en-US" altLang="en-US" sz="4000" b="1" u="sng" dirty="0">
                <a:solidFill>
                  <a:srgbClr val="00B050"/>
                </a:solidFill>
              </a:rPr>
              <a:t>mineralized remains</a:t>
            </a:r>
            <a:r>
              <a:rPr lang="en-US" altLang="en-US" sz="4000" b="1" dirty="0">
                <a:solidFill>
                  <a:srgbClr val="00B050"/>
                </a:solidFill>
              </a:rPr>
              <a:t> </a:t>
            </a:r>
            <a:r>
              <a:rPr lang="en-US" altLang="en-US" sz="3600" b="1" dirty="0">
                <a:solidFill>
                  <a:srgbClr val="00B050"/>
                </a:solidFill>
              </a:rPr>
              <a:t>(bone, tooth, or shell) or traces (footprints, burrow, or imprint)</a:t>
            </a:r>
            <a:r>
              <a:rPr lang="en-US" altLang="en-US" sz="4000" b="1" dirty="0">
                <a:solidFill>
                  <a:srgbClr val="00B050"/>
                </a:solidFill>
              </a:rPr>
              <a:t> of an organism that lived long ago.</a:t>
            </a:r>
            <a:endParaRPr lang="en-US" altLang="en-US" dirty="0" smtClean="0">
              <a:solidFill>
                <a:srgbClr val="00B050"/>
              </a:solidFill>
            </a:endParaRP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429000"/>
            <a:ext cx="2667000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3276600"/>
            <a:ext cx="3251200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6629401" y="5638801"/>
            <a:ext cx="37131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Dinosaur fossil - (</a:t>
            </a:r>
            <a:r>
              <a:rPr lang="en-US" altLang="en-US" sz="2800" b="1">
                <a:solidFill>
                  <a:schemeClr val="tx2"/>
                </a:solidFill>
              </a:rPr>
              <a:t>bone</a:t>
            </a:r>
            <a:r>
              <a:rPr lang="en-US" altLang="en-US" sz="2800" b="1"/>
              <a:t>)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667001" y="5867401"/>
            <a:ext cx="36623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Ammonite fossil (</a:t>
            </a:r>
            <a:r>
              <a:rPr lang="en-US" altLang="en-US" sz="2800" b="1">
                <a:solidFill>
                  <a:schemeClr val="tx2"/>
                </a:solidFill>
              </a:rPr>
              <a:t>shell</a:t>
            </a:r>
            <a:r>
              <a:rPr lang="en-US" altLang="en-US" sz="2800" b="1"/>
              <a:t>)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8670925" y="5348288"/>
            <a:ext cx="1841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endParaRPr lang="en-US" altLang="en-US" sz="2800" b="1"/>
          </a:p>
        </p:txBody>
      </p:sp>
    </p:spTree>
    <p:extLst>
      <p:ext uri="{BB962C8B-B14F-4D97-AF65-F5344CB8AC3E}">
        <p14:creationId xmlns:p14="http://schemas.microsoft.com/office/powerpoint/2010/main" val="36289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88900"/>
            <a:ext cx="7726363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Fossils are very old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399" y="3810000"/>
            <a:ext cx="3320425" cy="1865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743200" y="5911850"/>
            <a:ext cx="3223147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Beetle fossil</a:t>
            </a:r>
          </a:p>
          <a:p>
            <a:r>
              <a:rPr lang="en-US" altLang="en-US" sz="2800" b="1">
                <a:solidFill>
                  <a:schemeClr val="tx2"/>
                </a:solidFill>
              </a:rPr>
              <a:t>50</a:t>
            </a:r>
            <a:r>
              <a:rPr lang="en-US" altLang="en-US" sz="2800" b="1"/>
              <a:t> million years old</a:t>
            </a: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399" y="685800"/>
            <a:ext cx="3320425" cy="190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6705600" y="2895600"/>
            <a:ext cx="450073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Stingray fossil</a:t>
            </a:r>
          </a:p>
          <a:p>
            <a:r>
              <a:rPr lang="en-US" alt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95</a:t>
            </a:r>
            <a:r>
              <a:rPr lang="en-US" altLang="en-US" sz="2800" b="1">
                <a:latin typeface="Times New Roman" panose="02020603050405020304" pitchFamily="18" charset="0"/>
              </a:rPr>
              <a:t> million year old </a:t>
            </a:r>
          </a:p>
          <a:p>
            <a:endParaRPr lang="en-US" altLang="en-US" sz="2800">
              <a:latin typeface="Times New Roman" panose="02020603050405020304" pitchFamily="18" charset="0"/>
            </a:endParaRPr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99" y="685800"/>
            <a:ext cx="3320425" cy="190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667000" y="2819400"/>
            <a:ext cx="3555514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Trilobite fossils</a:t>
            </a:r>
          </a:p>
          <a:p>
            <a:r>
              <a:rPr lang="en-US" altLang="en-US" sz="2800" b="1">
                <a:solidFill>
                  <a:schemeClr val="tx2"/>
                </a:solidFill>
                <a:latin typeface="Times New Roman" panose="02020603050405020304" pitchFamily="18" charset="0"/>
              </a:rPr>
              <a:t>445</a:t>
            </a:r>
            <a:r>
              <a:rPr lang="en-US" altLang="en-US" sz="2800" b="1">
                <a:latin typeface="Times New Roman" panose="02020603050405020304" pitchFamily="18" charset="0"/>
              </a:rPr>
              <a:t> million years ago</a:t>
            </a:r>
            <a:r>
              <a:rPr lang="en-US" altLang="en-US" sz="2800" b="1"/>
              <a:t> </a:t>
            </a:r>
          </a:p>
          <a:p>
            <a:endParaRPr lang="en-US" altLang="en-US" sz="2800" b="1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2" y="3810000"/>
            <a:ext cx="1429988" cy="186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467600" y="5791200"/>
            <a:ext cx="304156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2800" b="1"/>
              <a:t>Bird egg fossil</a:t>
            </a:r>
          </a:p>
          <a:p>
            <a:r>
              <a:rPr lang="en-US" altLang="en-US" sz="2800" b="1">
                <a:solidFill>
                  <a:schemeClr val="tx2"/>
                </a:solidFill>
              </a:rPr>
              <a:t>1</a:t>
            </a:r>
            <a:r>
              <a:rPr lang="en-US" altLang="en-US" sz="2800" b="1"/>
              <a:t> million years old</a:t>
            </a:r>
          </a:p>
          <a:p>
            <a:endParaRPr lang="en-US" altLang="en-US" sz="2800" b="1"/>
          </a:p>
        </p:txBody>
      </p:sp>
    </p:spTree>
    <p:extLst>
      <p:ext uri="{BB962C8B-B14F-4D97-AF65-F5344CB8AC3E}">
        <p14:creationId xmlns:p14="http://schemas.microsoft.com/office/powerpoint/2010/main" val="118669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1" y="219074"/>
            <a:ext cx="9601200" cy="14859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accent1"/>
                </a:solidFill>
              </a:rPr>
              <a:t>How do fossils form?</a:t>
            </a:r>
            <a:endParaRPr lang="en-US" altLang="en-US" dirty="0" smtClean="0"/>
          </a:p>
        </p:txBody>
      </p:sp>
      <p:sp>
        <p:nvSpPr>
          <p:cNvPr id="19460" name="Text Box 6"/>
          <p:cNvSpPr>
            <a:spLocks noGrp="1" noChangeArrowheads="1"/>
          </p:cNvSpPr>
          <p:nvPr>
            <p:ph idx="1"/>
          </p:nvPr>
        </p:nvSpPr>
        <p:spPr>
          <a:xfrm>
            <a:off x="1295401" y="1230313"/>
            <a:ext cx="9860279" cy="4347527"/>
          </a:xfrm>
          <a:noFill/>
        </p:spPr>
        <p:txBody>
          <a:bodyPr>
            <a:normAutofit/>
          </a:bodyPr>
          <a:lstStyle/>
          <a:p>
            <a:r>
              <a:rPr lang="en-US" altLang="en-US" sz="3600" dirty="0" smtClean="0">
                <a:solidFill>
                  <a:srgbClr val="00B050"/>
                </a:solidFill>
              </a:rPr>
              <a:t>Most fossils are laid down in sedimentary rock -(particles carried by streams and rivers that eventually settle to the bottom in layers)</a:t>
            </a:r>
          </a:p>
          <a:p>
            <a:pPr>
              <a:lnSpc>
                <a:spcPct val="90000"/>
              </a:lnSpc>
            </a:pPr>
            <a:r>
              <a:rPr lang="en-US" altLang="en-US" sz="3600" dirty="0">
                <a:solidFill>
                  <a:srgbClr val="00B050"/>
                </a:solidFill>
              </a:rPr>
              <a:t>The deeper down you go, the simpler the life forms are.</a:t>
            </a:r>
            <a:br>
              <a:rPr lang="en-US" altLang="en-US" sz="3600" dirty="0">
                <a:solidFill>
                  <a:srgbClr val="00B050"/>
                </a:solidFill>
              </a:rPr>
            </a:br>
            <a:endParaRPr lang="en-US" altLang="en-US" sz="1800" dirty="0">
              <a:solidFill>
                <a:srgbClr val="00B05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sz="3600" dirty="0" smtClean="0">
                <a:solidFill>
                  <a:srgbClr val="00B050"/>
                </a:solidFill>
              </a:rPr>
              <a:t>life </a:t>
            </a:r>
            <a:r>
              <a:rPr lang="en-US" altLang="en-US" sz="3600" dirty="0">
                <a:solidFill>
                  <a:srgbClr val="00B050"/>
                </a:solidFill>
              </a:rPr>
              <a:t>began as simple cells and gradually became more complex because…</a:t>
            </a:r>
          </a:p>
          <a:p>
            <a:endParaRPr lang="en-US" altLang="en-US" sz="3600" dirty="0" smtClean="0">
              <a:solidFill>
                <a:srgbClr val="00B050"/>
              </a:solidFill>
            </a:endParaRPr>
          </a:p>
          <a:p>
            <a:endParaRPr lang="en-US" altLang="en-US" sz="2800" dirty="0"/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045" y="4949212"/>
            <a:ext cx="2693616" cy="190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877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04800"/>
            <a:ext cx="7772400" cy="550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743200" y="5943600"/>
            <a:ext cx="7042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600" b="1">
                <a:solidFill>
                  <a:schemeClr val="tx2"/>
                </a:solidFill>
              </a:rPr>
              <a:t>Older, simpler fossils at the bottom</a:t>
            </a:r>
            <a:endParaRPr lang="en-US" altLang="en-US" sz="36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21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857409" y="231140"/>
            <a:ext cx="11334591" cy="1320800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solidFill>
                  <a:srgbClr val="00B050"/>
                </a:solidFill>
              </a:rPr>
              <a:t>The </a:t>
            </a:r>
            <a:r>
              <a:rPr lang="en-US" altLang="en-US" sz="3600" u="sng" dirty="0">
                <a:solidFill>
                  <a:srgbClr val="00B050"/>
                </a:solidFill>
              </a:rPr>
              <a:t>fossil record </a:t>
            </a:r>
            <a:r>
              <a:rPr lang="en-US" altLang="en-US" sz="3600" dirty="0">
                <a:solidFill>
                  <a:srgbClr val="00B050"/>
                </a:solidFill>
              </a:rPr>
              <a:t>shows that some organisms that once lived are now extinct</a:t>
            </a:r>
            <a:endParaRPr lang="en-US" altLang="en-US" dirty="0" smtClean="0">
              <a:solidFill>
                <a:srgbClr val="00B050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84960"/>
            <a:ext cx="32512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813560"/>
            <a:ext cx="325120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404360"/>
            <a:ext cx="3251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6096000" y="5318760"/>
            <a:ext cx="26685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200" b="1"/>
              <a:t>archeopterous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3200401" y="3794760"/>
            <a:ext cx="20812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200" b="1"/>
              <a:t>triceratops</a:t>
            </a:r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7239000" y="3947160"/>
            <a:ext cx="24209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3200" b="1"/>
              <a:t>stegosaurous</a:t>
            </a:r>
          </a:p>
        </p:txBody>
      </p:sp>
    </p:spTree>
    <p:extLst>
      <p:ext uri="{BB962C8B-B14F-4D97-AF65-F5344CB8AC3E}">
        <p14:creationId xmlns:p14="http://schemas.microsoft.com/office/powerpoint/2010/main" val="35027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626</TotalTime>
  <Words>648</Words>
  <Application>Microsoft Office PowerPoint</Application>
  <PresentationFormat>Widescreen</PresentationFormat>
  <Paragraphs>154</Paragraphs>
  <Slides>39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ＭＳ Ｐゴシック</vt:lpstr>
      <vt:lpstr>Arial</vt:lpstr>
      <vt:lpstr>Calibri</vt:lpstr>
      <vt:lpstr>Franklin Gothic Book</vt:lpstr>
      <vt:lpstr>Monotype Sorts</vt:lpstr>
      <vt:lpstr>Times</vt:lpstr>
      <vt:lpstr>Times New Roman</vt:lpstr>
      <vt:lpstr>Wingdings</vt:lpstr>
      <vt:lpstr>Crop</vt:lpstr>
      <vt:lpstr>Evidence of evolution</vt:lpstr>
      <vt:lpstr>PowerPoint Presentation</vt:lpstr>
      <vt:lpstr>Evidence that Evolution</vt:lpstr>
      <vt:lpstr>Evidence of Evolution</vt:lpstr>
      <vt:lpstr>What is a fossil?</vt:lpstr>
      <vt:lpstr>Fossils are very old</vt:lpstr>
      <vt:lpstr>How do fossils form?</vt:lpstr>
      <vt:lpstr>PowerPoint Presentation</vt:lpstr>
      <vt:lpstr>The fossil record shows that some organisms that once lived are now extinct</vt:lpstr>
      <vt:lpstr>The fossil record can show that organisms changed gradually over time</vt:lpstr>
      <vt:lpstr>Fossil record of the modern horse</vt:lpstr>
      <vt:lpstr>Fossil record of the camel</vt:lpstr>
      <vt:lpstr>Evidence of Evolution </vt:lpstr>
      <vt:lpstr>Comparative Anatomy:  The limbs of all of these organisms are similar in structure even though their function may be different</vt:lpstr>
      <vt:lpstr>PowerPoint Presentation</vt:lpstr>
      <vt:lpstr>Homologous structure:  - structures that have different uses, but similar structures - support that organisms evolved from common ancestor</vt:lpstr>
      <vt:lpstr>PowerPoint Presentation</vt:lpstr>
      <vt:lpstr>Analogous structure: - body parts that share similar function, but not similar structure - does not indicate common ancestor ex- wing a of fly and wing of a bird </vt:lpstr>
      <vt:lpstr>Evidence of Evolution </vt:lpstr>
      <vt:lpstr>vestigial structures: structures that no longer serve a function – </vt:lpstr>
      <vt:lpstr>PowerPoint Presentation</vt:lpstr>
      <vt:lpstr>Human appendix is vestigial</vt:lpstr>
      <vt:lpstr>Human tailbone is a vestigial vertebrate tail</vt:lpstr>
      <vt:lpstr>PowerPoint Presentation</vt:lpstr>
      <vt:lpstr>Evidence of Evolution </vt:lpstr>
      <vt:lpstr>Embryology: similarities in early development </vt:lpstr>
      <vt:lpstr>PowerPoint Presentation</vt:lpstr>
      <vt:lpstr>Evidence of Evolution </vt:lpstr>
      <vt:lpstr>Biogeography: study of where organism live now and where their ancestors live in the past   - organisms evolve similarly in similar habitats    -  </vt:lpstr>
      <vt:lpstr>Evidence of Evolution </vt:lpstr>
      <vt:lpstr>Biochemical Evidence of Evolution</vt:lpstr>
      <vt:lpstr>PowerPoint Presentation</vt:lpstr>
      <vt:lpstr>PowerPoint Presentation</vt:lpstr>
      <vt:lpstr>PowerPoint Presentation</vt:lpstr>
      <vt:lpstr>Knowledge Check</vt:lpstr>
      <vt:lpstr>Knowledge Check</vt:lpstr>
      <vt:lpstr>Knowledge Check </vt:lpstr>
      <vt:lpstr>Knowledge Check</vt:lpstr>
      <vt:lpstr>Knowledge Check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Evidence of evolution</dc:title>
  <dc:creator>Roman-Wensing, Kayla</dc:creator>
  <cp:lastModifiedBy>Roman-Wensing, Kayla</cp:lastModifiedBy>
  <cp:revision>17</cp:revision>
  <dcterms:created xsi:type="dcterms:W3CDTF">2016-02-25T15:17:50Z</dcterms:created>
  <dcterms:modified xsi:type="dcterms:W3CDTF">2017-03-01T19:36:44Z</dcterms:modified>
</cp:coreProperties>
</file>